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5EBC6F-6FA6-4F4B-8EE2-3B6113DD4E71}" v="1" dt="2023-07-26T10:27:22.880"/>
    <p1510:client id="{BFF825AD-6F39-453C-B617-3F0B387B3ECE}" v="2" dt="2023-07-26T09:52:20.1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40" d="100"/>
          <a:sy n="140" d="100"/>
        </p:scale>
        <p:origin x="10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de-DE"/>
              <a:t>Mastertitelformat bearbeiten</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512E8898-716D-44DF-86FB-16CFFF3A5FDD}" type="datetimeFigureOut">
              <a:rPr lang="de-CH" smtClean="0"/>
              <a:t>26.07.2023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3495163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12E8898-716D-44DF-86FB-16CFFF3A5FDD}" type="datetimeFigureOut">
              <a:rPr lang="de-CH" smtClean="0"/>
              <a:t>26.07.2023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469211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12E8898-716D-44DF-86FB-16CFFF3A5FDD}" type="datetimeFigureOut">
              <a:rPr lang="de-CH" smtClean="0"/>
              <a:t>26.07.2023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3898508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512E8898-716D-44DF-86FB-16CFFF3A5FDD}" type="datetimeFigureOut">
              <a:rPr lang="de-CH" smtClean="0"/>
              <a:t>26.07.2023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176120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de-DE"/>
              <a:t>Mastertitelformat bearbeiten</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512E8898-716D-44DF-86FB-16CFFF3A5FDD}" type="datetimeFigureOut">
              <a:rPr lang="de-CH" smtClean="0"/>
              <a:t>26.07.2023</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2119166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512E8898-716D-44DF-86FB-16CFFF3A5FDD}" type="datetimeFigureOut">
              <a:rPr lang="de-CH" smtClean="0"/>
              <a:t>26.07.2023</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3570684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de-DE"/>
              <a:t>Mastertitelformat bearbeiten</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Content Placeholder 3"/>
          <p:cNvSpPr>
            <a:spLocks noGrp="1"/>
          </p:cNvSpPr>
          <p:nvPr>
            <p:ph sz="half" idx="2"/>
          </p:nvPr>
        </p:nvSpPr>
        <p:spPr>
          <a:xfrm>
            <a:off x="472381" y="3618442"/>
            <a:ext cx="2901255"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Content Placeholder 5"/>
          <p:cNvSpPr>
            <a:spLocks noGrp="1"/>
          </p:cNvSpPr>
          <p:nvPr>
            <p:ph sz="quarter" idx="4"/>
          </p:nvPr>
        </p:nvSpPr>
        <p:spPr>
          <a:xfrm>
            <a:off x="3471863" y="3618442"/>
            <a:ext cx="2915543" cy="532218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512E8898-716D-44DF-86FB-16CFFF3A5FDD}" type="datetimeFigureOut">
              <a:rPr lang="de-CH" smtClean="0"/>
              <a:t>26.07.2023</a:t>
            </a:fld>
            <a:endParaRPr lang="de-CH"/>
          </a:p>
        </p:txBody>
      </p:sp>
      <p:sp>
        <p:nvSpPr>
          <p:cNvPr id="8" name="Footer Placeholder 7"/>
          <p:cNvSpPr>
            <a:spLocks noGrp="1"/>
          </p:cNvSpPr>
          <p:nvPr>
            <p:ph type="ftr" sz="quarter" idx="11"/>
          </p:nvPr>
        </p:nvSpPr>
        <p:spPr/>
        <p:txBody>
          <a:bodyPr/>
          <a:lstStyle/>
          <a:p>
            <a:endParaRPr lang="de-CH"/>
          </a:p>
        </p:txBody>
      </p:sp>
      <p:sp>
        <p:nvSpPr>
          <p:cNvPr id="9" name="Slide Number Placeholder 8"/>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4093732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512E8898-716D-44DF-86FB-16CFFF3A5FDD}" type="datetimeFigureOut">
              <a:rPr lang="de-CH" smtClean="0"/>
              <a:t>26.07.2023</a:t>
            </a:fld>
            <a:endParaRPr lang="de-CH"/>
          </a:p>
        </p:txBody>
      </p:sp>
      <p:sp>
        <p:nvSpPr>
          <p:cNvPr id="4" name="Footer Placeholder 3"/>
          <p:cNvSpPr>
            <a:spLocks noGrp="1"/>
          </p:cNvSpPr>
          <p:nvPr>
            <p:ph type="ftr" sz="quarter" idx="11"/>
          </p:nvPr>
        </p:nvSpPr>
        <p:spPr/>
        <p:txBody>
          <a:bodyPr/>
          <a:lstStyle/>
          <a:p>
            <a:endParaRPr lang="de-CH"/>
          </a:p>
        </p:txBody>
      </p:sp>
      <p:sp>
        <p:nvSpPr>
          <p:cNvPr id="5" name="Slide Number Placeholder 4"/>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2110589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2E8898-716D-44DF-86FB-16CFFF3A5FDD}" type="datetimeFigureOut">
              <a:rPr lang="de-CH" smtClean="0"/>
              <a:t>26.07.2023</a:t>
            </a:fld>
            <a:endParaRPr lang="de-CH"/>
          </a:p>
        </p:txBody>
      </p:sp>
      <p:sp>
        <p:nvSpPr>
          <p:cNvPr id="3" name="Footer Placeholder 2"/>
          <p:cNvSpPr>
            <a:spLocks noGrp="1"/>
          </p:cNvSpPr>
          <p:nvPr>
            <p:ph type="ftr" sz="quarter" idx="11"/>
          </p:nvPr>
        </p:nvSpPr>
        <p:spPr/>
        <p:txBody>
          <a:bodyPr/>
          <a:lstStyle/>
          <a:p>
            <a:endParaRPr lang="de-CH"/>
          </a:p>
        </p:txBody>
      </p:sp>
      <p:sp>
        <p:nvSpPr>
          <p:cNvPr id="4" name="Slide Number Placeholder 3"/>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3197363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512E8898-716D-44DF-86FB-16CFFF3A5FDD}" type="datetimeFigureOut">
              <a:rPr lang="de-CH" smtClean="0"/>
              <a:t>26.07.2023</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1523031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de-DE"/>
              <a:t>Mastertitelformat bearbeiten</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de-DE"/>
              <a:t>Bild durch Klicken auf Symbol hinzufügen</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e Placeholder 4"/>
          <p:cNvSpPr>
            <a:spLocks noGrp="1"/>
          </p:cNvSpPr>
          <p:nvPr>
            <p:ph type="dt" sz="half" idx="10"/>
          </p:nvPr>
        </p:nvSpPr>
        <p:spPr/>
        <p:txBody>
          <a:bodyPr/>
          <a:lstStyle/>
          <a:p>
            <a:fld id="{512E8898-716D-44DF-86FB-16CFFF3A5FDD}" type="datetimeFigureOut">
              <a:rPr lang="de-CH" smtClean="0"/>
              <a:t>26.07.2023</a:t>
            </a:fld>
            <a:endParaRPr lang="de-CH"/>
          </a:p>
        </p:txBody>
      </p:sp>
      <p:sp>
        <p:nvSpPr>
          <p:cNvPr id="6" name="Footer Placeholder 5"/>
          <p:cNvSpPr>
            <a:spLocks noGrp="1"/>
          </p:cNvSpPr>
          <p:nvPr>
            <p:ph type="ftr" sz="quarter" idx="11"/>
          </p:nvPr>
        </p:nvSpPr>
        <p:spPr/>
        <p:txBody>
          <a:bodyPr/>
          <a:lstStyle/>
          <a:p>
            <a:endParaRPr lang="de-CH"/>
          </a:p>
        </p:txBody>
      </p:sp>
      <p:sp>
        <p:nvSpPr>
          <p:cNvPr id="7" name="Slide Number Placeholder 6"/>
          <p:cNvSpPr>
            <a:spLocks noGrp="1"/>
          </p:cNvSpPr>
          <p:nvPr>
            <p:ph type="sldNum" sz="quarter" idx="12"/>
          </p:nvPr>
        </p:nvSpPr>
        <p:spPr/>
        <p:txBody>
          <a:bodyPr/>
          <a:lstStyle/>
          <a:p>
            <a:fld id="{DBFD5954-0D09-40A6-89AA-8BE6FF3CA4E8}" type="slidenum">
              <a:rPr lang="de-CH" smtClean="0"/>
              <a:t>‹#›</a:t>
            </a:fld>
            <a:endParaRPr lang="de-CH"/>
          </a:p>
        </p:txBody>
      </p:sp>
    </p:spTree>
    <p:extLst>
      <p:ext uri="{BB962C8B-B14F-4D97-AF65-F5344CB8AC3E}">
        <p14:creationId xmlns:p14="http://schemas.microsoft.com/office/powerpoint/2010/main" val="3749657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512E8898-716D-44DF-86FB-16CFFF3A5FDD}" type="datetimeFigureOut">
              <a:rPr lang="de-CH" smtClean="0"/>
              <a:t>26.07.2023</a:t>
            </a:fld>
            <a:endParaRPr lang="de-CH"/>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CH"/>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DBFD5954-0D09-40A6-89AA-8BE6FF3CA4E8}" type="slidenum">
              <a:rPr lang="de-CH" smtClean="0"/>
              <a:t>‹#›</a:t>
            </a:fld>
            <a:endParaRPr lang="de-CH"/>
          </a:p>
        </p:txBody>
      </p:sp>
    </p:spTree>
    <p:extLst>
      <p:ext uri="{BB962C8B-B14F-4D97-AF65-F5344CB8AC3E}">
        <p14:creationId xmlns:p14="http://schemas.microsoft.com/office/powerpoint/2010/main" val="5420668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mailto:info@cee.swiss" TargetMode="External"/><Relationship Id="rId3" Type="http://schemas.openxmlformats.org/officeDocument/2006/relationships/image" Target="../media/image4.svg"/><Relationship Id="rId7" Type="http://schemas.openxmlformats.org/officeDocument/2006/relationships/hyperlink" Target="http://www.cee.swiss/"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0.sv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2">
            <a:extLst>
              <a:ext uri="{FF2B5EF4-FFF2-40B4-BE49-F238E27FC236}">
                <a16:creationId xmlns:a16="http://schemas.microsoft.com/office/drawing/2014/main" id="{654F5103-D36D-3C8E-1575-0BCB2033E411}"/>
              </a:ext>
            </a:extLst>
          </p:cNvPr>
          <p:cNvSpPr txBox="1">
            <a:spLocks noChangeArrowheads="1"/>
          </p:cNvSpPr>
          <p:nvPr/>
        </p:nvSpPr>
        <p:spPr bwMode="auto">
          <a:xfrm>
            <a:off x="332942" y="3768582"/>
            <a:ext cx="5984989" cy="219609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defTabSz="914400" eaLnBrk="0" fontAlgn="base" hangingPunct="0">
              <a:spcBef>
                <a:spcPct val="0"/>
              </a:spcBef>
              <a:spcAft>
                <a:spcPct val="0"/>
              </a:spcAft>
            </a:pPr>
            <a:r>
              <a:rPr kumimoji="0" lang="en-US" altLang="de-DE"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What makes CEE so attractive? </a:t>
            </a:r>
            <a:br>
              <a:rPr kumimoji="0" lang="en-US" altLang="de-DE"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endParaRPr kumimoji="0" lang="en-US" altLang="de-DE" sz="400" b="0" i="0" u="none" strike="noStrike" cap="none" normalizeH="0" baseline="0" dirty="0">
              <a:ln>
                <a:noFill/>
              </a:ln>
              <a:solidFill>
                <a:schemeClr val="tx1"/>
              </a:solidFill>
              <a:effectLst/>
            </a:endParaRPr>
          </a:p>
          <a:p>
            <a:pPr lvl="1" defTabSz="914400" eaLnBrk="0" fontAlgn="base" hangingPunct="0">
              <a:spcBef>
                <a:spcPct val="0"/>
              </a:spcBef>
              <a:spcAft>
                <a:spcPct val="0"/>
              </a:spcAft>
            </a:pPr>
            <a:r>
              <a:rPr kumimoji="0" lang="en-US" altLang="de-DE"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Strong Economic Importance: </a:t>
            </a:r>
            <a:r>
              <a:rPr lang="en-US" sz="1100" b="0" i="0" dirty="0">
                <a:solidFill>
                  <a:srgbClr val="374151"/>
                </a:solidFill>
                <a:effectLst/>
                <a:latin typeface="Söhne"/>
              </a:rPr>
              <a:t>With Swiss exports to CEE having grown 2.5x from 2011-2021, and investments 4.5x from 2016-2022, CEE has emerged as Switzerland's indispensable growth hub in Europe for exports, sourcing, and investments.</a:t>
            </a:r>
          </a:p>
          <a:p>
            <a:pPr lvl="1" defTabSz="914400" eaLnBrk="0" fontAlgn="base" hangingPunct="0">
              <a:spcBef>
                <a:spcPct val="0"/>
              </a:spcBef>
              <a:spcAft>
                <a:spcPct val="0"/>
              </a:spcAft>
            </a:pPr>
            <a:endParaRPr kumimoji="0" lang="en-US" altLang="de-DE"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lvl="1" defTabSz="914400" eaLnBrk="0" fontAlgn="base" hangingPunct="0">
              <a:spcBef>
                <a:spcPct val="0"/>
              </a:spcBef>
              <a:spcAft>
                <a:spcPct val="0"/>
              </a:spcAft>
            </a:pPr>
            <a:r>
              <a:rPr kumimoji="0" lang="en-US" altLang="de-DE"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Switzerland’s Top Choice: </a:t>
            </a:r>
            <a:r>
              <a:rPr kumimoji="0" lang="en-US" altLang="de-DE" sz="11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"SME Barometer" published by NZZ in 2022 for the Swiss Economic Forum highlights the crucial importance of Central Europe for Swiss businesses. In this survey, 616 Swiss C-Level managers identified Central Europe as their number one global region for enhanced focus on exports and sourcing. </a:t>
            </a:r>
            <a:br>
              <a:rPr kumimoji="0" lang="en-US" altLang="de-DE" sz="11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br>
            <a:endParaRPr lang="en-US" altLang="de-DE" sz="1100" dirty="0">
              <a:latin typeface="Calibri" panose="020F0502020204030204" pitchFamily="34" charset="0"/>
              <a:ea typeface="Calibri" panose="020F0502020204030204" pitchFamily="34" charset="0"/>
              <a:cs typeface="Times New Roman" panose="02020603050405020304" pitchFamily="18" charset="0"/>
            </a:endParaRPr>
          </a:p>
          <a:p>
            <a:pPr lvl="1" defTabSz="914400" eaLnBrk="0" fontAlgn="base" hangingPunct="0">
              <a:spcBef>
                <a:spcPct val="0"/>
              </a:spcBef>
              <a:spcAft>
                <a:spcPct val="0"/>
              </a:spcAft>
            </a:pPr>
            <a:r>
              <a:rPr lang="en-US" altLang="de-DE" sz="1100" b="1" dirty="0">
                <a:latin typeface="Calibri" panose="020F0502020204030204" pitchFamily="34" charset="0"/>
                <a:ea typeface="Calibri" panose="020F0502020204030204" pitchFamily="34" charset="0"/>
                <a:cs typeface="Times New Roman" panose="02020603050405020304" pitchFamily="18" charset="0"/>
              </a:rPr>
              <a:t>Biggest Swiss Diaspora Group: </a:t>
            </a:r>
            <a:r>
              <a:rPr kumimoji="0" lang="en-US" altLang="de-DE"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With over 1 million Swiss residents having familial ties to CEE, this extensive diaspora community serves as a rich cultural and economic link that drives mutual understanding and promotes business growth in both regions. </a:t>
            </a:r>
          </a:p>
          <a:p>
            <a:pPr lvl="1" defTabSz="914400" eaLnBrk="0" fontAlgn="base" hangingPunct="0">
              <a:spcBef>
                <a:spcPct val="0"/>
              </a:spcBef>
              <a:spcAft>
                <a:spcPct val="0"/>
              </a:spcAft>
            </a:pPr>
            <a:r>
              <a:rPr kumimoji="0" lang="en-US" altLang="de-DE"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p>
          <a:p>
            <a:pPr lvl="1" defTabSz="914400" eaLnBrk="0" fontAlgn="base" hangingPunct="0">
              <a:spcBef>
                <a:spcPct val="0"/>
              </a:spcBef>
              <a:spcAft>
                <a:spcPct val="0"/>
              </a:spcAft>
            </a:pPr>
            <a:r>
              <a:rPr kumimoji="0" lang="en-US" altLang="de-DE"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Diverse and Growing </a:t>
            </a:r>
            <a:r>
              <a:rPr lang="en-US" altLang="de-DE" sz="1100" b="1" dirty="0">
                <a:latin typeface="Calibri" panose="020F0502020204030204" pitchFamily="34" charset="0"/>
                <a:ea typeface="Calibri" panose="020F0502020204030204" pitchFamily="34" charset="0"/>
                <a:cs typeface="Times New Roman" panose="02020603050405020304" pitchFamily="18" charset="0"/>
              </a:rPr>
              <a:t>M</a:t>
            </a:r>
            <a:r>
              <a:rPr kumimoji="0" lang="en-US" altLang="de-DE"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arkets: </a:t>
            </a:r>
            <a:r>
              <a:rPr kumimoji="0" lang="en-US" altLang="de-DE" sz="11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CEE's 17 nations offer a broad economic spectrum, from mature to emerging markets. This diversity, along with consistent economic growth, opens up a myriad of opportunities for Swiss businesses of all types and objectives.</a:t>
            </a:r>
            <a:endParaRPr kumimoji="0" lang="en-US" altLang="de-DE" sz="11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AB5F66A3-6C1B-FA12-D33F-14BB696903FC}"/>
              </a:ext>
            </a:extLst>
          </p:cNvPr>
          <p:cNvSpPr>
            <a:spLocks noChangeArrowheads="1"/>
          </p:cNvSpPr>
          <p:nvPr/>
        </p:nvSpPr>
        <p:spPr bwMode="auto">
          <a:xfrm>
            <a:off x="0" y="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CH"/>
          </a:p>
        </p:txBody>
      </p:sp>
      <p:sp>
        <p:nvSpPr>
          <p:cNvPr id="7" name="Rectangle 6">
            <a:extLst>
              <a:ext uri="{FF2B5EF4-FFF2-40B4-BE49-F238E27FC236}">
                <a16:creationId xmlns:a16="http://schemas.microsoft.com/office/drawing/2014/main" id="{DA3EAC53-9C25-071B-2910-E57CD352CB45}"/>
              </a:ext>
            </a:extLst>
          </p:cNvPr>
          <p:cNvSpPr>
            <a:spLocks noChangeArrowheads="1"/>
          </p:cNvSpPr>
          <p:nvPr/>
        </p:nvSpPr>
        <p:spPr bwMode="auto">
          <a:xfrm rot="10800000" flipV="1">
            <a:off x="136920" y="1352550"/>
            <a:ext cx="6584157" cy="2050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Autofit/>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de-DE" sz="1100" b="1" i="0" u="none" strike="noStrike" cap="none" normalizeH="0" baseline="0" dirty="0">
              <a:ln>
                <a:noFill/>
              </a:ln>
              <a:effectLst/>
              <a:latin typeface="Calibri"/>
              <a:ea typeface="Calibri" panose="020F0502020204030204" pitchFamily="34" charset="0"/>
              <a:cs typeface="Times New Roman"/>
            </a:endParaRPr>
          </a:p>
          <a:p>
            <a:pPr lvl="1" algn="ctr" defTabSz="914400" eaLnBrk="0" fontAlgn="base" hangingPunct="0">
              <a:spcBef>
                <a:spcPct val="0"/>
              </a:spcBef>
              <a:spcAft>
                <a:spcPct val="0"/>
              </a:spcAft>
            </a:pPr>
            <a:r>
              <a:rPr kumimoji="0" lang="en-US" altLang="de-DE" sz="1400" b="1" i="0" u="none" strike="noStrike" cap="none" normalizeH="0" baseline="0" dirty="0">
                <a:ln>
                  <a:noFill/>
                </a:ln>
                <a:effectLst/>
                <a:latin typeface="Calibri"/>
                <a:ea typeface="Calibri" panose="020F0502020204030204" pitchFamily="34" charset="0"/>
                <a:cs typeface="Times New Roman"/>
              </a:rPr>
              <a:t>Unlock your CEE-Swiss Potential with SEC</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de-DE"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de-DE" sz="1200" b="0" i="0" u="none" strike="noStrike" cap="none" normalizeH="0" baseline="0" dirty="0">
                <a:ln>
                  <a:noFill/>
                </a:ln>
                <a:solidFill>
                  <a:schemeClr val="tx1"/>
                </a:solidFill>
                <a:effectLst/>
              </a:rPr>
              <a:t>Discover the world of the Chamber of Commerce Switzerland Central Europe (SEC).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de-DE" sz="12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lang="en-US" altLang="de-DE" sz="1200" dirty="0"/>
              <a:t>We are Switzerland’s most important non-profit organization committed to enhancing the relationships between Switzerland and the 17 countries across the Baltics, Central-, and Southeast- Europe (CEE). Our strength lies in a vibrant and continuously expanding community of influential and engaged individuals, companies, and institutions both in Switzerland and across the CEE region. Our two  objectives are to improve relations in terms of business &amp; trade, science &amp; education, and society and to make our members, partners, and clients more successful.</a:t>
            </a:r>
            <a:endParaRPr kumimoji="0" lang="de-CH" altLang="de-DE" sz="1800" b="0" i="0" u="none" strike="noStrike" cap="none" normalizeH="0" baseline="0" dirty="0">
              <a:ln>
                <a:noFill/>
              </a:ln>
              <a:solidFill>
                <a:schemeClr val="tx1"/>
              </a:solidFill>
              <a:effectLst/>
              <a:latin typeface="Arial" panose="020B0604020202020204" pitchFamily="34" charset="0"/>
            </a:endParaRPr>
          </a:p>
        </p:txBody>
      </p:sp>
      <p:sp>
        <p:nvSpPr>
          <p:cNvPr id="2" name="Textfeld 1">
            <a:extLst>
              <a:ext uri="{FF2B5EF4-FFF2-40B4-BE49-F238E27FC236}">
                <a16:creationId xmlns:a16="http://schemas.microsoft.com/office/drawing/2014/main" id="{95E23519-5D3F-8BAB-F976-5C402C1AE1D7}"/>
              </a:ext>
            </a:extLst>
          </p:cNvPr>
          <p:cNvSpPr txBox="1"/>
          <p:nvPr/>
        </p:nvSpPr>
        <p:spPr>
          <a:xfrm>
            <a:off x="7096125" y="1443515"/>
            <a:ext cx="2076450" cy="1200329"/>
          </a:xfrm>
          <a:prstGeom prst="rect">
            <a:avLst/>
          </a:prstGeom>
          <a:noFill/>
        </p:spPr>
        <p:txBody>
          <a:bodyPr wrap="square" rtlCol="0">
            <a:spAutoFit/>
          </a:bodyPr>
          <a:lstStyle/>
          <a:p>
            <a:r>
              <a:rPr kumimoji="0" lang="en-US" altLang="de-DE" sz="1800" b="1" i="0" u="none" strike="noStrike" cap="none" normalizeH="0" baseline="0" dirty="0">
                <a:ln>
                  <a:noFill/>
                </a:ln>
                <a:effectLst/>
                <a:latin typeface="Calibri"/>
                <a:ea typeface="Calibri" panose="020F0502020204030204" pitchFamily="34" charset="0"/>
                <a:cs typeface="Times New Roman"/>
              </a:rPr>
              <a:t>We connect Switzerland and Central Europe</a:t>
            </a:r>
          </a:p>
          <a:p>
            <a:endParaRPr lang="de-CH" dirty="0"/>
          </a:p>
        </p:txBody>
      </p:sp>
      <p:sp>
        <p:nvSpPr>
          <p:cNvPr id="9" name="Textfeld 8">
            <a:extLst>
              <a:ext uri="{FF2B5EF4-FFF2-40B4-BE49-F238E27FC236}">
                <a16:creationId xmlns:a16="http://schemas.microsoft.com/office/drawing/2014/main" id="{6A2A6801-8078-FA2A-AEF0-87F6532D3508}"/>
              </a:ext>
            </a:extLst>
          </p:cNvPr>
          <p:cNvSpPr txBox="1"/>
          <p:nvPr/>
        </p:nvSpPr>
        <p:spPr>
          <a:xfrm>
            <a:off x="777240" y="7581900"/>
            <a:ext cx="1053494" cy="307777"/>
          </a:xfrm>
          <a:prstGeom prst="rect">
            <a:avLst/>
          </a:prstGeom>
          <a:noFill/>
        </p:spPr>
        <p:txBody>
          <a:bodyPr wrap="none" rtlCol="0">
            <a:spAutoFit/>
          </a:bodyPr>
          <a:lstStyle/>
          <a:p>
            <a:r>
              <a:rPr lang="de-CH" sz="1400" dirty="0"/>
              <a:t>Add a </a:t>
            </a:r>
            <a:r>
              <a:rPr lang="de-CH" sz="1400" dirty="0" err="1"/>
              <a:t>map</a:t>
            </a:r>
            <a:r>
              <a:rPr lang="de-CH" sz="1400" dirty="0"/>
              <a:t>. </a:t>
            </a:r>
          </a:p>
        </p:txBody>
      </p:sp>
      <p:pic>
        <p:nvPicPr>
          <p:cNvPr id="10" name="Grafik 6">
            <a:extLst>
              <a:ext uri="{FF2B5EF4-FFF2-40B4-BE49-F238E27FC236}">
                <a16:creationId xmlns:a16="http://schemas.microsoft.com/office/drawing/2014/main" id="{6BB361DE-E0EA-5862-FB5F-695AC18495D3}"/>
              </a:ext>
            </a:extLst>
          </p:cNvPr>
          <p:cNvPicPr>
            <a:picLocks noChangeAspect="1"/>
          </p:cNvPicPr>
          <p:nvPr/>
        </p:nvPicPr>
        <p:blipFill>
          <a:blip r:embed="rId2"/>
          <a:srcRect/>
          <a:stretch/>
        </p:blipFill>
        <p:spPr>
          <a:xfrm>
            <a:off x="3077570" y="6900080"/>
            <a:ext cx="2229682" cy="2799545"/>
          </a:xfrm>
          <a:prstGeom prst="rect">
            <a:avLst/>
          </a:prstGeom>
        </p:spPr>
      </p:pic>
      <p:pic>
        <p:nvPicPr>
          <p:cNvPr id="12" name="Grafik 11" descr="Ein Bild, das Schrift, Text, Screenshot, Reihe enthält.&#10;&#10;Automatisch generierte Beschreibung">
            <a:extLst>
              <a:ext uri="{FF2B5EF4-FFF2-40B4-BE49-F238E27FC236}">
                <a16:creationId xmlns:a16="http://schemas.microsoft.com/office/drawing/2014/main" id="{A8ACAFBA-C636-5D61-0D98-8332AD83F9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239" y="147358"/>
            <a:ext cx="6038692" cy="776681"/>
          </a:xfrm>
          <a:prstGeom prst="rect">
            <a:avLst/>
          </a:prstGeom>
        </p:spPr>
      </p:pic>
    </p:spTree>
    <p:extLst>
      <p:ext uri="{BB962C8B-B14F-4D97-AF65-F5344CB8AC3E}">
        <p14:creationId xmlns:p14="http://schemas.microsoft.com/office/powerpoint/2010/main" val="1511643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a:extLst>
              <a:ext uri="{FF2B5EF4-FFF2-40B4-BE49-F238E27FC236}">
                <a16:creationId xmlns:a16="http://schemas.microsoft.com/office/drawing/2014/main" id="{B828DD4D-D69D-AA74-5CAB-A8CD9EA2F439}"/>
              </a:ext>
            </a:extLst>
          </p:cNvPr>
          <p:cNvSpPr>
            <a:spLocks noChangeArrowheads="1"/>
          </p:cNvSpPr>
          <p:nvPr/>
        </p:nvSpPr>
        <p:spPr bwMode="auto">
          <a:xfrm>
            <a:off x="345794" y="724114"/>
            <a:ext cx="1664238"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What we can do for you! </a:t>
            </a:r>
            <a:endParaRPr kumimoji="0" lang="de-CH" altLang="de-DE" sz="1800" b="0" i="0" u="none" strike="noStrike" cap="none" normalizeH="0" baseline="0" dirty="0">
              <a:ln>
                <a:noFill/>
              </a:ln>
              <a:solidFill>
                <a:schemeClr val="tx1"/>
              </a:solidFill>
              <a:effectLst/>
              <a:latin typeface="Arial" panose="020B0604020202020204" pitchFamily="34" charset="0"/>
            </a:endParaRPr>
          </a:p>
        </p:txBody>
      </p:sp>
      <p:sp>
        <p:nvSpPr>
          <p:cNvPr id="3" name="Textfeld 2">
            <a:extLst>
              <a:ext uri="{FF2B5EF4-FFF2-40B4-BE49-F238E27FC236}">
                <a16:creationId xmlns:a16="http://schemas.microsoft.com/office/drawing/2014/main" id="{FDC6AC4A-5C7A-65CC-DCEF-1C7AAD1FB813}"/>
              </a:ext>
            </a:extLst>
          </p:cNvPr>
          <p:cNvSpPr txBox="1">
            <a:spLocks noChangeArrowheads="1"/>
          </p:cNvSpPr>
          <p:nvPr/>
        </p:nvSpPr>
        <p:spPr bwMode="auto">
          <a:xfrm>
            <a:off x="345794" y="1159913"/>
            <a:ext cx="5984989" cy="779681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a:r>
              <a:rPr lang="en-US" sz="1050" b="0" i="0" dirty="0">
                <a:solidFill>
                  <a:srgbClr val="374151"/>
                </a:solidFill>
                <a:effectLst/>
                <a:latin typeface="Söhne"/>
              </a:rPr>
              <a:t>SEC serves as your partner in maximizing your business potential across Swiss and Central and Eastern European markets. Our comprehensive services include:</a:t>
            </a:r>
            <a:endParaRPr lang="en-US" sz="1050" b="1" dirty="0">
              <a:solidFill>
                <a:srgbClr val="374151"/>
              </a:solidFill>
              <a:latin typeface="Söhne"/>
            </a:endParaRPr>
          </a:p>
          <a:p>
            <a:pPr algn="l"/>
            <a:endParaRPr lang="en-US" sz="1050" b="1" dirty="0">
              <a:solidFill>
                <a:srgbClr val="374151"/>
              </a:solidFill>
              <a:latin typeface="Söhne"/>
            </a:endParaRPr>
          </a:p>
          <a:p>
            <a:pPr algn="l"/>
            <a:r>
              <a:rPr lang="en-US" sz="1050" b="1" i="0" dirty="0">
                <a:solidFill>
                  <a:srgbClr val="374151"/>
                </a:solidFill>
                <a:effectLst/>
                <a:latin typeface="Söhne"/>
              </a:rPr>
              <a:t>1. </a:t>
            </a:r>
            <a:r>
              <a:rPr lang="en-US" sz="1050" b="1" dirty="0">
                <a:solidFill>
                  <a:srgbClr val="374151"/>
                </a:solidFill>
                <a:latin typeface="Söhne"/>
              </a:rPr>
              <a:t>Empowering Your Business</a:t>
            </a:r>
            <a:endParaRPr lang="en-US" sz="1050" b="0" i="0" dirty="0">
              <a:solidFill>
                <a:srgbClr val="374151"/>
              </a:solidFill>
              <a:effectLst/>
              <a:latin typeface="Söhne"/>
            </a:endParaRPr>
          </a:p>
          <a:p>
            <a:pPr algn="l"/>
            <a:r>
              <a:rPr lang="en-US" sz="1050" b="0" i="0" dirty="0">
                <a:solidFill>
                  <a:srgbClr val="374151"/>
                </a:solidFill>
                <a:effectLst/>
                <a:latin typeface="Söhne"/>
              </a:rPr>
              <a:t>Partner with top-tier experts to optimize your business's capacity to export, source, and invest efficiently. As a bilateral organization, our services span Swiss and CEE companies across the region and in Switzerland. This includes finding suitable business, IT-, and industrial sourcing partners, offering market research and comprehensive support for market entry, assisting in business setup, providing legal advice or mediation services, and more.</a:t>
            </a:r>
          </a:p>
          <a:p>
            <a:pPr algn="l"/>
            <a:endParaRPr lang="en-US" sz="1050" b="0" i="0" dirty="0">
              <a:solidFill>
                <a:srgbClr val="374151"/>
              </a:solidFill>
              <a:effectLst/>
              <a:latin typeface="Söhne"/>
            </a:endParaRPr>
          </a:p>
          <a:p>
            <a:pPr algn="l"/>
            <a:r>
              <a:rPr lang="en-US" sz="1050" b="1" i="0" dirty="0">
                <a:solidFill>
                  <a:srgbClr val="374151"/>
                </a:solidFill>
                <a:effectLst/>
                <a:latin typeface="Söhne"/>
              </a:rPr>
              <a:t>2. </a:t>
            </a:r>
            <a:r>
              <a:rPr lang="de-CH" sz="1050" b="1" i="0" dirty="0">
                <a:effectLst/>
                <a:latin typeface="Söhne"/>
              </a:rPr>
              <a:t>Building Your Network</a:t>
            </a:r>
            <a:br>
              <a:rPr lang="de-CH" sz="1050" b="1" i="0" dirty="0">
                <a:effectLst/>
                <a:latin typeface="Söhne"/>
              </a:rPr>
            </a:br>
            <a:r>
              <a:rPr lang="en-US" sz="1050" b="0" i="0" dirty="0">
                <a:solidFill>
                  <a:srgbClr val="374151"/>
                </a:solidFill>
                <a:effectLst/>
                <a:latin typeface="Söhne"/>
              </a:rPr>
              <a:t>Join our vibrant network of influential individuals and companies across Switzerland and CEE. Profit from our broad range of business and social events to expand and deepen your connections. Need to connect with specific people or organizations within our community? Just let us know.</a:t>
            </a:r>
          </a:p>
          <a:p>
            <a:pPr algn="l"/>
            <a:endParaRPr lang="en-US" sz="1050" b="0" i="0" dirty="0">
              <a:solidFill>
                <a:srgbClr val="374151"/>
              </a:solidFill>
              <a:effectLst/>
              <a:latin typeface="Söhne"/>
            </a:endParaRPr>
          </a:p>
          <a:p>
            <a:pPr algn="l"/>
            <a:br>
              <a:rPr lang="en-US" sz="1050" b="1" i="0" dirty="0">
                <a:solidFill>
                  <a:srgbClr val="374151"/>
                </a:solidFill>
                <a:effectLst/>
                <a:latin typeface="Söhne"/>
              </a:rPr>
            </a:br>
            <a:r>
              <a:rPr lang="en-US" sz="1050" b="1" i="0" dirty="0">
                <a:solidFill>
                  <a:srgbClr val="374151"/>
                </a:solidFill>
                <a:effectLst/>
                <a:latin typeface="Söhne"/>
              </a:rPr>
              <a:t>3. Inspiring and Informing You</a:t>
            </a:r>
            <a:endParaRPr lang="en-US" sz="1050" b="0" i="0" dirty="0">
              <a:solidFill>
                <a:srgbClr val="374151"/>
              </a:solidFill>
              <a:effectLst/>
              <a:latin typeface="Söhne"/>
            </a:endParaRPr>
          </a:p>
          <a:p>
            <a:pPr algn="l"/>
            <a:r>
              <a:rPr lang="en-US" sz="1050" b="0" i="0" dirty="0">
                <a:solidFill>
                  <a:srgbClr val="374151"/>
                </a:solidFill>
                <a:effectLst/>
                <a:latin typeface="Söhne"/>
              </a:rPr>
              <a:t>Stay on top of relevant news about the CEE – Swiss economy, trends, and business opportunities. Our newsletter "SEC Monthly", LinkedIn news, website, and the monthly "CEE Swiss Impulse Session", our TEDx-style webinars, keep you informed and inspired.</a:t>
            </a:r>
            <a:br>
              <a:rPr lang="en-US" sz="1050" b="0" i="0" dirty="0">
                <a:solidFill>
                  <a:srgbClr val="374151"/>
                </a:solidFill>
                <a:effectLst/>
                <a:latin typeface="Söhne"/>
              </a:rPr>
            </a:br>
            <a:endParaRPr lang="en-US" sz="1050" b="0" i="0" dirty="0">
              <a:solidFill>
                <a:srgbClr val="374151"/>
              </a:solidFill>
              <a:effectLst/>
              <a:latin typeface="Söhne"/>
            </a:endParaRPr>
          </a:p>
          <a:p>
            <a:pPr algn="l"/>
            <a:endParaRPr lang="en-US" sz="1050" b="0" i="0" dirty="0">
              <a:solidFill>
                <a:srgbClr val="374151"/>
              </a:solidFill>
              <a:effectLst/>
              <a:latin typeface="Söhne"/>
            </a:endParaRPr>
          </a:p>
          <a:p>
            <a:pPr algn="l"/>
            <a:r>
              <a:rPr lang="en-US" sz="1050" b="1" i="0" dirty="0">
                <a:solidFill>
                  <a:srgbClr val="374151"/>
                </a:solidFill>
                <a:effectLst/>
                <a:latin typeface="Söhne"/>
              </a:rPr>
              <a:t>4. Tailored Support for You</a:t>
            </a:r>
            <a:endParaRPr lang="en-US" sz="1050" b="0" i="0" dirty="0">
              <a:solidFill>
                <a:srgbClr val="374151"/>
              </a:solidFill>
              <a:effectLst/>
              <a:latin typeface="Söhne"/>
            </a:endParaRPr>
          </a:p>
          <a:p>
            <a:pPr algn="l"/>
            <a:r>
              <a:rPr lang="en-US" sz="1050" b="0" i="0" dirty="0">
                <a:solidFill>
                  <a:srgbClr val="374151"/>
                </a:solidFill>
                <a:effectLst/>
                <a:latin typeface="Söhne"/>
              </a:rPr>
              <a:t>Let us handle your projects. Beyond traditional services, we take on and manage projects aimed at fostering bilateral relationships. Whether it's organizing your events, running tailor-made trainings, coordinating delegation trips, or facilitating fact-finding missions, we ensure that your unique needs are always met.</a:t>
            </a:r>
          </a:p>
          <a:p>
            <a:pPr algn="l"/>
            <a:endParaRPr lang="en-US" sz="1050" dirty="0">
              <a:solidFill>
                <a:srgbClr val="374151"/>
              </a:solidFill>
              <a:latin typeface="Söhne"/>
            </a:endParaRPr>
          </a:p>
          <a:p>
            <a:pPr algn="l"/>
            <a:endParaRPr lang="en-US" sz="1050" b="0" i="0" dirty="0">
              <a:solidFill>
                <a:srgbClr val="374151"/>
              </a:solidFill>
              <a:effectLst/>
              <a:latin typeface="Söhne"/>
            </a:endParaRPr>
          </a:p>
        </p:txBody>
      </p:sp>
      <p:pic>
        <p:nvPicPr>
          <p:cNvPr id="16" name="Inhaltsplatzhalter 15" descr="Geschäftswachstum Silhouette">
            <a:extLst>
              <a:ext uri="{FF2B5EF4-FFF2-40B4-BE49-F238E27FC236}">
                <a16:creationId xmlns:a16="http://schemas.microsoft.com/office/drawing/2014/main" id="{C7A3B0C0-4977-192B-0CB5-4A8BFB19B012}"/>
              </a:ext>
            </a:extLst>
          </p:cNvPr>
          <p:cNvPicPr>
            <a:picLocks noGrp="1" noChangeAspect="1"/>
          </p:cNvPicPr>
          <p:nvPr>
            <p:ph idx="1"/>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246100" y="4495800"/>
            <a:ext cx="914400" cy="914400"/>
          </a:xfrm>
        </p:spPr>
      </p:pic>
      <p:sp>
        <p:nvSpPr>
          <p:cNvPr id="8" name="Textfeld 7">
            <a:extLst>
              <a:ext uri="{FF2B5EF4-FFF2-40B4-BE49-F238E27FC236}">
                <a16:creationId xmlns:a16="http://schemas.microsoft.com/office/drawing/2014/main" id="{2124454F-781F-5955-6B22-9F662B1BB133}"/>
              </a:ext>
            </a:extLst>
          </p:cNvPr>
          <p:cNvSpPr txBox="1">
            <a:spLocks noChangeArrowheads="1"/>
          </p:cNvSpPr>
          <p:nvPr/>
        </p:nvSpPr>
        <p:spPr bwMode="auto">
          <a:xfrm>
            <a:off x="-123916" y="5459132"/>
            <a:ext cx="5984989" cy="27166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defTabSz="914400" eaLnBrk="0" fontAlgn="base" hangingPunct="0">
              <a:spcBef>
                <a:spcPct val="0"/>
              </a:spcBef>
              <a:spcAft>
                <a:spcPct val="0"/>
              </a:spcAft>
            </a:pPr>
            <a:r>
              <a:rPr kumimoji="0" lang="en-US" altLang="de-DE" sz="1050" b="1" i="0" u="none" strike="noStrike" cap="none" normalizeH="0" baseline="0" dirty="0">
                <a:ln>
                  <a:noFill/>
                </a:ln>
                <a:solidFill>
                  <a:schemeClr val="tx1"/>
                </a:solidFill>
                <a:effectLst/>
              </a:rPr>
              <a:t>Join SEC: 7 Benefits that Make a Difference! </a:t>
            </a:r>
            <a:endParaRPr lang="en-US" altLang="de-DE" sz="1050" b="1" dirty="0"/>
          </a:p>
          <a:p>
            <a:pPr lvl="1" defTabSz="914400" eaLnBrk="0" fontAlgn="base" hangingPunct="0">
              <a:spcBef>
                <a:spcPct val="0"/>
              </a:spcBef>
              <a:spcAft>
                <a:spcPct val="0"/>
              </a:spcAft>
            </a:pPr>
            <a:endParaRPr kumimoji="0" lang="en-US" altLang="de-DE" sz="1050" b="0" i="0" u="none" strike="noStrike" cap="none" normalizeH="0" baseline="0" dirty="0">
              <a:ln>
                <a:noFill/>
              </a:ln>
              <a:solidFill>
                <a:schemeClr val="tx1"/>
              </a:solidFill>
              <a:effectLst/>
            </a:endParaRPr>
          </a:p>
          <a:p>
            <a:pPr marL="685800" lvl="1" indent="-228600" defTabSz="914400" eaLnBrk="0" fontAlgn="base" hangingPunct="0">
              <a:spcBef>
                <a:spcPct val="0"/>
              </a:spcBef>
              <a:spcAft>
                <a:spcPct val="0"/>
              </a:spcAft>
              <a:buFont typeface="+mj-lt"/>
              <a:buAutoNum type="arabicPeriod"/>
            </a:pPr>
            <a:r>
              <a:rPr kumimoji="0" lang="en-US" altLang="de-DE" sz="1050" i="0" u="none" strike="noStrike" cap="none" normalizeH="0" baseline="0" dirty="0">
                <a:ln>
                  <a:noFill/>
                </a:ln>
                <a:solidFill>
                  <a:schemeClr val="tx1"/>
                </a:solidFill>
                <a:effectLst/>
              </a:rPr>
              <a:t>Gain access to the largest and influential Swiss-CEE community in business, science and diplomacy </a:t>
            </a:r>
          </a:p>
          <a:p>
            <a:pPr marL="685800" lvl="1" indent="-228600" defTabSz="914400" eaLnBrk="0" fontAlgn="base" hangingPunct="0">
              <a:spcBef>
                <a:spcPct val="0"/>
              </a:spcBef>
              <a:spcAft>
                <a:spcPct val="0"/>
              </a:spcAft>
              <a:buFont typeface="+mj-lt"/>
              <a:buAutoNum type="arabicPeriod"/>
            </a:pPr>
            <a:r>
              <a:rPr kumimoji="0" lang="en-US" altLang="de-DE" sz="1050" i="0" u="none" strike="noStrike" cap="none" normalizeH="0" baseline="0" dirty="0">
                <a:ln>
                  <a:noFill/>
                </a:ln>
                <a:solidFill>
                  <a:schemeClr val="tx1"/>
                </a:solidFill>
                <a:effectLst/>
              </a:rPr>
              <a:t>Unlock your success in the hugely important and fast-growing Swiss-CEE markets</a:t>
            </a:r>
          </a:p>
          <a:p>
            <a:pPr marL="685800" lvl="1" indent="-228600" defTabSz="914400" eaLnBrk="0" fontAlgn="base" hangingPunct="0">
              <a:spcBef>
                <a:spcPct val="0"/>
              </a:spcBef>
              <a:spcAft>
                <a:spcPct val="0"/>
              </a:spcAft>
              <a:buFont typeface="+mj-lt"/>
              <a:buAutoNum type="arabicPeriod"/>
            </a:pPr>
            <a:r>
              <a:rPr kumimoji="0" lang="en-US" altLang="de-DE" sz="1050" i="0" u="none" strike="noStrike" cap="none" normalizeH="0" baseline="0" dirty="0">
                <a:ln>
                  <a:noFill/>
                </a:ln>
                <a:solidFill>
                  <a:schemeClr val="tx1"/>
                </a:solidFill>
                <a:effectLst/>
              </a:rPr>
              <a:t>Benefit from personalized support by ou</a:t>
            </a:r>
            <a:r>
              <a:rPr lang="en-US" altLang="de-DE" sz="1050" dirty="0"/>
              <a:t>r team </a:t>
            </a:r>
            <a:r>
              <a:rPr kumimoji="0" lang="en-US" altLang="de-DE" sz="1050" i="0" u="none" strike="noStrike" cap="none" normalizeH="0" baseline="0" dirty="0">
                <a:ln>
                  <a:noFill/>
                </a:ln>
                <a:solidFill>
                  <a:schemeClr val="tx1"/>
                </a:solidFill>
                <a:effectLst/>
              </a:rPr>
              <a:t>and our first-class services regarding your import/export activities, IT- and industrial- sourcing needs and your investments.  </a:t>
            </a:r>
          </a:p>
          <a:p>
            <a:pPr marL="685800" lvl="1" indent="-228600" defTabSz="914400" eaLnBrk="0" fontAlgn="base" hangingPunct="0">
              <a:spcBef>
                <a:spcPct val="0"/>
              </a:spcBef>
              <a:spcAft>
                <a:spcPct val="0"/>
              </a:spcAft>
              <a:buFont typeface="+mj-lt"/>
              <a:buAutoNum type="arabicPeriod"/>
            </a:pPr>
            <a:r>
              <a:rPr kumimoji="0" lang="en-US" altLang="de-DE" sz="1050" i="0" u="none" strike="noStrike" cap="none" normalizeH="0" baseline="0" dirty="0">
                <a:ln>
                  <a:noFill/>
                </a:ln>
                <a:solidFill>
                  <a:schemeClr val="tx1"/>
                </a:solidFill>
                <a:effectLst/>
              </a:rPr>
              <a:t>Support us as non-profit organization, so we can continue to do good for business &amp; trade, science &amp; education and the societies of the 17 CEE countries and Switzerland </a:t>
            </a:r>
          </a:p>
          <a:p>
            <a:pPr marL="685800" lvl="1" indent="-228600" defTabSz="914400" eaLnBrk="0" fontAlgn="base" hangingPunct="0">
              <a:spcBef>
                <a:spcPct val="0"/>
              </a:spcBef>
              <a:spcAft>
                <a:spcPct val="0"/>
              </a:spcAft>
              <a:buFont typeface="+mj-lt"/>
              <a:buAutoNum type="arabicPeriod"/>
            </a:pPr>
            <a:r>
              <a:rPr kumimoji="0" lang="en-US" altLang="de-DE" sz="1050" i="0" u="none" strike="noStrike" cap="none" normalizeH="0" baseline="0" dirty="0">
                <a:ln>
                  <a:noFill/>
                </a:ln>
                <a:solidFill>
                  <a:schemeClr val="tx1"/>
                </a:solidFill>
                <a:effectLst/>
              </a:rPr>
              <a:t>Enjoy relevant, high-quality business and social events and webinars by SEC and our partners </a:t>
            </a:r>
          </a:p>
          <a:p>
            <a:pPr marL="685800" lvl="1" indent="-228600" defTabSz="914400" eaLnBrk="0" fontAlgn="base" hangingPunct="0">
              <a:spcBef>
                <a:spcPct val="0"/>
              </a:spcBef>
              <a:spcAft>
                <a:spcPct val="0"/>
              </a:spcAft>
              <a:buFont typeface="+mj-lt"/>
              <a:buAutoNum type="arabicPeriod"/>
            </a:pPr>
            <a:r>
              <a:rPr kumimoji="0" lang="en-US" altLang="de-DE" sz="1050" i="0" u="none" strike="noStrike" cap="none" normalizeH="0" baseline="0" dirty="0">
                <a:ln>
                  <a:noFill/>
                </a:ln>
                <a:solidFill>
                  <a:schemeClr val="tx1"/>
                </a:solidFill>
                <a:effectLst/>
              </a:rPr>
              <a:t>Stay informed about important market insights and business opportunities thanks to our newsletters, SEC-LinkedIn News and our homepage</a:t>
            </a:r>
          </a:p>
          <a:p>
            <a:pPr marL="685800" lvl="1" indent="-228600" defTabSz="914400" eaLnBrk="0" fontAlgn="base" hangingPunct="0">
              <a:spcBef>
                <a:spcPct val="0"/>
              </a:spcBef>
              <a:spcAft>
                <a:spcPct val="0"/>
              </a:spcAft>
              <a:buFont typeface="+mj-lt"/>
              <a:buAutoNum type="arabicPeriod"/>
            </a:pPr>
            <a:r>
              <a:rPr kumimoji="0" lang="en-US" altLang="de-DE" sz="1050" i="0" u="none" strike="noStrike" cap="none" normalizeH="0" baseline="0" dirty="0">
                <a:ln>
                  <a:noFill/>
                </a:ln>
                <a:solidFill>
                  <a:schemeClr val="tx1"/>
                </a:solidFill>
                <a:effectLst/>
              </a:rPr>
              <a:t>Receive </a:t>
            </a:r>
            <a:r>
              <a:rPr lang="en-US" altLang="de-DE" sz="1050" dirty="0"/>
              <a:t>attractive </a:t>
            </a:r>
            <a:r>
              <a:rPr kumimoji="0" lang="en-US" altLang="de-DE" sz="1050" i="0" u="none" strike="noStrike" cap="none" normalizeH="0" baseline="0" dirty="0">
                <a:ln>
                  <a:noFill/>
                </a:ln>
                <a:solidFill>
                  <a:schemeClr val="tx1"/>
                </a:solidFill>
                <a:effectLst/>
              </a:rPr>
              <a:t>member discounts and member-for-member benefits</a:t>
            </a:r>
          </a:p>
          <a:p>
            <a:pPr lvl="1" defTabSz="914400" eaLnBrk="0" fontAlgn="base" hangingPunct="0">
              <a:spcBef>
                <a:spcPct val="0"/>
              </a:spcBef>
              <a:spcAft>
                <a:spcPct val="0"/>
              </a:spcAft>
            </a:pPr>
            <a:endParaRPr lang="en-US" altLang="de-DE" sz="1050" dirty="0"/>
          </a:p>
          <a:p>
            <a:pPr lvl="1" defTabSz="914400" eaLnBrk="0" fontAlgn="base" hangingPunct="0">
              <a:spcBef>
                <a:spcPct val="0"/>
              </a:spcBef>
              <a:spcAft>
                <a:spcPct val="0"/>
              </a:spcAft>
            </a:pPr>
            <a:r>
              <a:rPr kumimoji="0" lang="en-US" altLang="de-DE" sz="1050" i="0" u="none" strike="noStrike" cap="none" normalizeH="0" baseline="0" dirty="0">
                <a:ln>
                  <a:noFill/>
                </a:ln>
                <a:solidFill>
                  <a:schemeClr val="tx1"/>
                </a:solidFill>
                <a:effectLst/>
              </a:rPr>
              <a:t>SEC offers yearly memberships for companies and individuals in Switzerland and abroad. We</a:t>
            </a:r>
            <a:r>
              <a:rPr lang="en-US" altLang="de-DE" sz="1050" dirty="0"/>
              <a:t> provide free memberships for start-ups and reduced rates for students and retired people. </a:t>
            </a:r>
            <a:endParaRPr kumimoji="0" lang="en-US" altLang="de-DE" sz="1050" i="0" u="none" strike="noStrike" cap="none" normalizeH="0" baseline="0" dirty="0">
              <a:ln>
                <a:noFill/>
              </a:ln>
              <a:solidFill>
                <a:schemeClr val="tx1"/>
              </a:solidFill>
              <a:effectLst/>
            </a:endParaRPr>
          </a:p>
          <a:p>
            <a:pPr marL="685800" lvl="1" indent="-228600" defTabSz="914400" eaLnBrk="0" fontAlgn="base" hangingPunct="0">
              <a:spcBef>
                <a:spcPct val="0"/>
              </a:spcBef>
              <a:spcAft>
                <a:spcPct val="0"/>
              </a:spcAft>
              <a:buFont typeface="+mj-lt"/>
              <a:buAutoNum type="arabicPeriod"/>
            </a:pPr>
            <a:endParaRPr lang="en-US" altLang="de-DE" sz="1100" dirty="0"/>
          </a:p>
          <a:p>
            <a:pPr marL="685800" lvl="1" indent="-228600" defTabSz="914400" eaLnBrk="0" fontAlgn="base" hangingPunct="0">
              <a:spcBef>
                <a:spcPct val="0"/>
              </a:spcBef>
              <a:spcAft>
                <a:spcPct val="0"/>
              </a:spcAft>
              <a:buFont typeface="+mj-lt"/>
              <a:buAutoNum type="arabicPeriod"/>
            </a:pPr>
            <a:endParaRPr kumimoji="0" lang="en-US" altLang="de-DE" sz="1100" i="0" u="none" strike="noStrike" cap="none" normalizeH="0" baseline="0" dirty="0">
              <a:ln>
                <a:noFill/>
              </a:ln>
              <a:solidFill>
                <a:schemeClr val="tx1"/>
              </a:solidFill>
              <a:effectLst/>
            </a:endParaRPr>
          </a:p>
          <a:p>
            <a:pPr marL="685800" lvl="1" indent="-228600" defTabSz="914400" eaLnBrk="0" fontAlgn="base" hangingPunct="0">
              <a:spcBef>
                <a:spcPct val="0"/>
              </a:spcBef>
              <a:spcAft>
                <a:spcPct val="0"/>
              </a:spcAft>
              <a:buFont typeface="+mj-lt"/>
              <a:buAutoNum type="arabicPeriod"/>
            </a:pPr>
            <a:endParaRPr kumimoji="0" lang="en-US" altLang="de-DE" sz="1100" i="0" u="none" strike="noStrike" cap="none" normalizeH="0" baseline="0" dirty="0">
              <a:ln>
                <a:noFill/>
              </a:ln>
              <a:solidFill>
                <a:schemeClr val="tx1"/>
              </a:solidFill>
              <a:effectLst/>
            </a:endParaRPr>
          </a:p>
          <a:p>
            <a:pPr marL="685800" lvl="1" indent="-228600" defTabSz="914400" eaLnBrk="0" fontAlgn="base" hangingPunct="0">
              <a:spcBef>
                <a:spcPct val="0"/>
              </a:spcBef>
              <a:spcAft>
                <a:spcPct val="0"/>
              </a:spcAft>
              <a:buFont typeface="+mj-lt"/>
              <a:buAutoNum type="arabicPeriod"/>
            </a:pPr>
            <a:endParaRPr lang="en-US" altLang="de-DE" sz="1100" dirty="0"/>
          </a:p>
        </p:txBody>
      </p:sp>
      <p:pic>
        <p:nvPicPr>
          <p:cNvPr id="10" name="Grafik 9">
            <a:extLst>
              <a:ext uri="{FF2B5EF4-FFF2-40B4-BE49-F238E27FC236}">
                <a16:creationId xmlns:a16="http://schemas.microsoft.com/office/drawing/2014/main" id="{189DDEDF-4DFC-C025-7174-114FFF80FA6F}"/>
              </a:ext>
            </a:extLst>
          </p:cNvPr>
          <p:cNvPicPr>
            <a:picLocks noChangeAspect="1"/>
          </p:cNvPicPr>
          <p:nvPr/>
        </p:nvPicPr>
        <p:blipFill>
          <a:blip r:embed="rId4"/>
          <a:stretch>
            <a:fillRect/>
          </a:stretch>
        </p:blipFill>
        <p:spPr>
          <a:xfrm>
            <a:off x="2170639" y="2586649"/>
            <a:ext cx="391853" cy="406457"/>
          </a:xfrm>
          <a:prstGeom prst="rect">
            <a:avLst/>
          </a:prstGeom>
        </p:spPr>
      </p:pic>
      <p:pic>
        <p:nvPicPr>
          <p:cNvPr id="12" name="Grafik 11">
            <a:extLst>
              <a:ext uri="{FF2B5EF4-FFF2-40B4-BE49-F238E27FC236}">
                <a16:creationId xmlns:a16="http://schemas.microsoft.com/office/drawing/2014/main" id="{71692E29-4D2D-5BC8-19A7-23ACD653FCB9}"/>
              </a:ext>
            </a:extLst>
          </p:cNvPr>
          <p:cNvPicPr>
            <a:picLocks noChangeAspect="1"/>
          </p:cNvPicPr>
          <p:nvPr/>
        </p:nvPicPr>
        <p:blipFill>
          <a:blip r:embed="rId5"/>
          <a:stretch>
            <a:fillRect/>
          </a:stretch>
        </p:blipFill>
        <p:spPr>
          <a:xfrm>
            <a:off x="2155696" y="3536990"/>
            <a:ext cx="406796" cy="392163"/>
          </a:xfrm>
          <a:prstGeom prst="rect">
            <a:avLst/>
          </a:prstGeom>
        </p:spPr>
      </p:pic>
      <p:pic>
        <p:nvPicPr>
          <p:cNvPr id="14" name="Grafik 13">
            <a:extLst>
              <a:ext uri="{FF2B5EF4-FFF2-40B4-BE49-F238E27FC236}">
                <a16:creationId xmlns:a16="http://schemas.microsoft.com/office/drawing/2014/main" id="{309EFD93-8D2A-3CDF-5CE4-127D5432AA0D}"/>
              </a:ext>
            </a:extLst>
          </p:cNvPr>
          <p:cNvPicPr>
            <a:picLocks noChangeAspect="1"/>
          </p:cNvPicPr>
          <p:nvPr/>
        </p:nvPicPr>
        <p:blipFill>
          <a:blip r:embed="rId6"/>
          <a:stretch>
            <a:fillRect/>
          </a:stretch>
        </p:blipFill>
        <p:spPr>
          <a:xfrm>
            <a:off x="2018539" y="4511737"/>
            <a:ext cx="415832" cy="364810"/>
          </a:xfrm>
          <a:prstGeom prst="rect">
            <a:avLst/>
          </a:prstGeom>
        </p:spPr>
      </p:pic>
      <p:sp>
        <p:nvSpPr>
          <p:cNvPr id="17" name="Textfeld 16">
            <a:extLst>
              <a:ext uri="{FF2B5EF4-FFF2-40B4-BE49-F238E27FC236}">
                <a16:creationId xmlns:a16="http://schemas.microsoft.com/office/drawing/2014/main" id="{31F35137-C04B-23BF-A4D5-6F2340F3A242}"/>
              </a:ext>
            </a:extLst>
          </p:cNvPr>
          <p:cNvSpPr txBox="1">
            <a:spLocks noChangeArrowheads="1"/>
          </p:cNvSpPr>
          <p:nvPr/>
        </p:nvSpPr>
        <p:spPr bwMode="auto">
          <a:xfrm>
            <a:off x="163865" y="8284885"/>
            <a:ext cx="5984989" cy="14710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1" defTabSz="914400" eaLnBrk="0" fontAlgn="base" hangingPunct="0">
              <a:spcBef>
                <a:spcPct val="0"/>
              </a:spcBef>
              <a:spcAft>
                <a:spcPct val="0"/>
              </a:spcAft>
            </a:pPr>
            <a:r>
              <a:rPr lang="en-US" altLang="de-DE" sz="1100" dirty="0"/>
              <a:t>For more information</a:t>
            </a:r>
          </a:p>
          <a:p>
            <a:pPr lvl="1" defTabSz="914400" eaLnBrk="0" fontAlgn="base" hangingPunct="0">
              <a:spcBef>
                <a:spcPct val="0"/>
              </a:spcBef>
              <a:spcAft>
                <a:spcPct val="0"/>
              </a:spcAft>
            </a:pPr>
            <a:endParaRPr lang="en-US" altLang="de-DE" sz="1100" dirty="0"/>
          </a:p>
          <a:p>
            <a:pPr lvl="1" defTabSz="914400" eaLnBrk="0" fontAlgn="base" hangingPunct="0">
              <a:spcBef>
                <a:spcPct val="0"/>
              </a:spcBef>
              <a:spcAft>
                <a:spcPct val="0"/>
              </a:spcAft>
            </a:pPr>
            <a:r>
              <a:rPr lang="en-US" altLang="de-DE" sz="1100" dirty="0"/>
              <a:t>Chamber of Commerce Switzerland Central Europe (SEC)</a:t>
            </a:r>
          </a:p>
          <a:p>
            <a:pPr lvl="1" defTabSz="914400" eaLnBrk="0" fontAlgn="base" hangingPunct="0">
              <a:spcBef>
                <a:spcPct val="0"/>
              </a:spcBef>
              <a:spcAft>
                <a:spcPct val="0"/>
              </a:spcAft>
            </a:pPr>
            <a:r>
              <a:rPr lang="en-US" altLang="de-DE" sz="1100" dirty="0" err="1"/>
              <a:t>Kasernenstrasse</a:t>
            </a:r>
            <a:r>
              <a:rPr lang="en-US" altLang="de-DE" sz="1100" dirty="0"/>
              <a:t> 11</a:t>
            </a:r>
          </a:p>
          <a:p>
            <a:pPr lvl="1" defTabSz="914400" eaLnBrk="0" fontAlgn="base" hangingPunct="0">
              <a:spcBef>
                <a:spcPct val="0"/>
              </a:spcBef>
              <a:spcAft>
                <a:spcPct val="0"/>
              </a:spcAft>
            </a:pPr>
            <a:r>
              <a:rPr lang="en-US" altLang="de-DE" sz="1100" dirty="0"/>
              <a:t>8004 Zürich</a:t>
            </a:r>
          </a:p>
          <a:p>
            <a:pPr lvl="1" defTabSz="914400" eaLnBrk="0" fontAlgn="base" hangingPunct="0">
              <a:spcBef>
                <a:spcPct val="0"/>
              </a:spcBef>
              <a:spcAft>
                <a:spcPct val="0"/>
              </a:spcAft>
            </a:pPr>
            <a:r>
              <a:rPr lang="en-US" altLang="de-DE" sz="1100" dirty="0"/>
              <a:t>Web: 	</a:t>
            </a:r>
            <a:r>
              <a:rPr lang="en-US" altLang="de-DE" sz="1100" dirty="0">
                <a:hlinkClick r:id="rId7"/>
              </a:rPr>
              <a:t>www.cee.swiss</a:t>
            </a:r>
            <a:endParaRPr lang="en-US" altLang="de-DE" sz="1100" dirty="0"/>
          </a:p>
          <a:p>
            <a:pPr lvl="1" defTabSz="914400" eaLnBrk="0" fontAlgn="base" hangingPunct="0">
              <a:spcBef>
                <a:spcPct val="0"/>
              </a:spcBef>
              <a:spcAft>
                <a:spcPct val="0"/>
              </a:spcAft>
            </a:pPr>
            <a:r>
              <a:rPr lang="en-US" altLang="de-DE" sz="1100" dirty="0"/>
              <a:t>Email: 	</a:t>
            </a:r>
            <a:r>
              <a:rPr lang="en-US" altLang="de-DE" sz="1100" dirty="0">
                <a:hlinkClick r:id="rId8"/>
              </a:rPr>
              <a:t>info@cee.swiss</a:t>
            </a:r>
            <a:endParaRPr lang="en-US" altLang="de-DE" sz="1100" dirty="0"/>
          </a:p>
          <a:p>
            <a:pPr lvl="1" defTabSz="914400" eaLnBrk="0" fontAlgn="base" hangingPunct="0">
              <a:spcBef>
                <a:spcPct val="0"/>
              </a:spcBef>
              <a:spcAft>
                <a:spcPct val="0"/>
              </a:spcAft>
            </a:pPr>
            <a:r>
              <a:rPr lang="en-US" altLang="de-DE" sz="1100" dirty="0"/>
              <a:t>Tel: 	+41 44 291 94 01</a:t>
            </a:r>
          </a:p>
        </p:txBody>
      </p:sp>
      <p:pic>
        <p:nvPicPr>
          <p:cNvPr id="19" name="Grafik 18" descr="Ein Bild, das Schrift, Grafiken, Symbol, Logo enthält.&#10;&#10;Automatisch generierte Beschreibung">
            <a:extLst>
              <a:ext uri="{FF2B5EF4-FFF2-40B4-BE49-F238E27FC236}">
                <a16:creationId xmlns:a16="http://schemas.microsoft.com/office/drawing/2014/main" id="{70811CA5-F1AA-E495-C0B7-E46C427B7CF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40238" y="8396555"/>
            <a:ext cx="1454289" cy="699064"/>
          </a:xfrm>
          <a:prstGeom prst="rect">
            <a:avLst/>
          </a:prstGeom>
        </p:spPr>
      </p:pic>
      <p:pic>
        <p:nvPicPr>
          <p:cNvPr id="21" name="Grafik 20" descr="Geschäftswachstum Silhouette">
            <a:extLst>
              <a:ext uri="{FF2B5EF4-FFF2-40B4-BE49-F238E27FC236}">
                <a16:creationId xmlns:a16="http://schemas.microsoft.com/office/drawing/2014/main" id="{1A432A7B-3C29-379E-7D30-A217C69BFA6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230573" y="1482572"/>
            <a:ext cx="423115" cy="423115"/>
          </a:xfrm>
          <a:prstGeom prst="rect">
            <a:avLst/>
          </a:prstGeom>
        </p:spPr>
      </p:pic>
    </p:spTree>
    <p:extLst>
      <p:ext uri="{BB962C8B-B14F-4D97-AF65-F5344CB8AC3E}">
        <p14:creationId xmlns:p14="http://schemas.microsoft.com/office/powerpoint/2010/main" val="348584424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1D92667DACAC2A47905B444604521492" ma:contentTypeVersion="14" ma:contentTypeDescription="Ein neues Dokument erstellen." ma:contentTypeScope="" ma:versionID="5fc7975ac29ea994725c1d8acd2d4f6c">
  <xsd:schema xmlns:xsd="http://www.w3.org/2001/XMLSchema" xmlns:xs="http://www.w3.org/2001/XMLSchema" xmlns:p="http://schemas.microsoft.com/office/2006/metadata/properties" xmlns:ns2="26f0f403-c81c-4747-b4f9-70d1ad940b64" xmlns:ns3="454ccd4b-fb2a-4ba2-8b8b-2cbc4fe1fe2f" targetNamespace="http://schemas.microsoft.com/office/2006/metadata/properties" ma:root="true" ma:fieldsID="462dd22d824711ee0ee5922f450617ca" ns2:_="" ns3:_="">
    <xsd:import namespace="26f0f403-c81c-4747-b4f9-70d1ad940b64"/>
    <xsd:import namespace="454ccd4b-fb2a-4ba2-8b8b-2cbc4fe1fe2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6f0f403-c81c-4747-b4f9-70d1ad940b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ildmarkierungen" ma:readOnly="false" ma:fieldId="{5cf76f15-5ced-4ddc-b409-7134ff3c332f}" ma:taxonomyMulti="true" ma:sspId="eb7990e0-27c6-48e0-8f04-bb3d4ffd8504"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Location" ma:index="17" nillable="true" ma:displayName="Location" ma:indexed="true"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54ccd4b-fb2a-4ba2-8b8b-2cbc4fe1fe2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d448b828-7330-457b-be6b-ee88ea9556a2}" ma:internalName="TaxCatchAll" ma:showField="CatchAllData" ma:web="454ccd4b-fb2a-4ba2-8b8b-2cbc4fe1fe2f">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454ccd4b-fb2a-4ba2-8b8b-2cbc4fe1fe2f" xsi:nil="true"/>
    <lcf76f155ced4ddcb4097134ff3c332f xmlns="26f0f403-c81c-4747-b4f9-70d1ad940b6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66A526C-774E-4B6E-80CA-D7F70A2217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6f0f403-c81c-4747-b4f9-70d1ad940b64"/>
    <ds:schemaRef ds:uri="454ccd4b-fb2a-4ba2-8b8b-2cbc4fe1fe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E72C25D-D5E8-4343-B2B0-247034CEC924}">
  <ds:schemaRefs>
    <ds:schemaRef ds:uri="http://schemas.microsoft.com/office/2006/metadata/properties"/>
    <ds:schemaRef ds:uri="http://schemas.microsoft.com/office/infopath/2007/PartnerControls"/>
    <ds:schemaRef ds:uri="454ccd4b-fb2a-4ba2-8b8b-2cbc4fe1fe2f"/>
    <ds:schemaRef ds:uri="26f0f403-c81c-4747-b4f9-70d1ad940b64"/>
  </ds:schemaRefs>
</ds:datastoreItem>
</file>

<file path=customXml/itemProps3.xml><?xml version="1.0" encoding="utf-8"?>
<ds:datastoreItem xmlns:ds="http://schemas.openxmlformats.org/officeDocument/2006/customXml" ds:itemID="{96F663F2-FE49-471C-8882-049FEBD92E6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0</TotalTime>
  <Words>793</Words>
  <Application>Microsoft Office PowerPoint</Application>
  <PresentationFormat>A4 Paper (210x297 mm)</PresentationFormat>
  <Paragraphs>49</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Laura  Truniger</dc:creator>
  <cp:lastModifiedBy>Info Mailbox</cp:lastModifiedBy>
  <cp:revision>7</cp:revision>
  <dcterms:created xsi:type="dcterms:W3CDTF">2023-07-11T13:56:04Z</dcterms:created>
  <dcterms:modified xsi:type="dcterms:W3CDTF">2023-07-26T15:17:53Z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0x0101001D92667DACAC2A47905B444604521492</vt:lpwstr>
  </property>
</Properties>
</file>